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0"/>
  </p:notesMasterIdLst>
  <p:sldIdLst>
    <p:sldId id="256" r:id="rId2"/>
    <p:sldId id="257" r:id="rId3"/>
    <p:sldId id="266" r:id="rId4"/>
    <p:sldId id="262" r:id="rId5"/>
    <p:sldId id="264" r:id="rId6"/>
    <p:sldId id="265" r:id="rId7"/>
    <p:sldId id="272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60" r:id="rId18"/>
    <p:sldId id="277" r:id="rId19"/>
    <p:sldId id="261" r:id="rId20"/>
    <p:sldId id="278" r:id="rId21"/>
    <p:sldId id="263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CC23A-AD85-4E9D-BB64-C617EFC217B4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F23B1-7B87-42A2-99EC-89686898D1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201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44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547807"/>
            <a:ext cx="760634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695010"/>
            <a:ext cx="738401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8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574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88479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9282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686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44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839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818215"/>
            <a:ext cx="2504979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818215"/>
            <a:ext cx="2504979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818215"/>
            <a:ext cx="2504979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4480368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59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466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706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98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915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734507"/>
            <a:ext cx="3816804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734507"/>
            <a:ext cx="3816804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651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165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10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22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609600"/>
            <a:ext cx="2688125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4451212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763702"/>
            <a:ext cx="2456813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4451212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68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ED4742-730F-46FC-A3FD-99FD9F5402FB}" type="datetimeFigureOut">
              <a:rPr lang="en-GB" smtClean="0"/>
              <a:t>22/10/2021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EE4B3F-FD5C-4A04-92FD-C21E0380EE4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13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A695-4215-43ED-8B04-EC45499EC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73845" y="488231"/>
            <a:ext cx="8825658" cy="2677648"/>
          </a:xfrm>
        </p:spPr>
        <p:txBody>
          <a:bodyPr/>
          <a:lstStyle/>
          <a:p>
            <a:pPr algn="ctr"/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MathF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2E00A-672B-415E-83AE-C6DC6F6DC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9045" y="2864690"/>
            <a:ext cx="8825658" cy="861420"/>
          </a:xfrm>
        </p:spPr>
        <p:txBody>
          <a:bodyPr/>
          <a:lstStyle/>
          <a:p>
            <a:endParaRPr lang="hr-HR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206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F67D-D81B-45F3-BDBB-2B43B491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Cos &amp; Sin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3DE3-2454-4223-A0F3-A9D72A4F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13577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hr-HR" dirty="0"/>
              <a:t>Cos vraća kosinus od kuta „f”, a Sin vraća sinus od kuta „f”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9F6E-E9D0-4FB5-9253-9273AF09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648"/>
            <a:ext cx="3719905" cy="5029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ABFD82-26E1-463B-B6E1-82331F5C3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71" y="1673648"/>
            <a:ext cx="5503530" cy="502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9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02EB-13BF-4149-A38A-165FD60F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DeltaAngle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C776-4837-4F1D-9B65-6B70E0FB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Izračuna najmanju razliku između dva zadana kuta u stupnjevima</a:t>
            </a:r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A1085-4539-4B36-B403-3A455B3E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0974"/>
            <a:ext cx="3742749" cy="4584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9D2D8-B771-481D-B203-44B2D4B35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99" y="2120974"/>
            <a:ext cx="5159796" cy="45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0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34B9B-2CA9-488D-B7EA-BD7E6C61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>
                <a:solidFill>
                  <a:srgbClr val="00B050"/>
                </a:solidFill>
                <a:latin typeface="FFF Forward" panose="00000400000000000000" pitchFamily="2" charset="0"/>
              </a:rPr>
              <a:t>Mathf.Exp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F839C-F4BA-44FB-9A40-0F22B9048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Bazu </a:t>
            </a:r>
            <a:r>
              <a:rPr lang="en-GB" dirty="0"/>
              <a:t>“e” koja nam je jednaka 2.7182818284590451 </a:t>
            </a:r>
            <a:r>
              <a:rPr lang="hr-HR" dirty="0"/>
              <a:t>množimo sa potencijom koju odredimo pomoću unešene vrijednosti.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56EE0-B35B-484D-9645-305FFAB6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2885523"/>
            <a:ext cx="3687618" cy="3271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182EC-20E9-41BD-A375-DA8E0FB7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089" y="2885524"/>
            <a:ext cx="5094314" cy="268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8EFB-3472-49AB-BF10-184BC5A8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IsPowerOfTwo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1D2E-D604-4374-9A54-D3ED6829E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Funkcija koja nam provjerava da li unešeni broj možemo dobit ikako sa eksponencijalnim množenjem broja 2.</a:t>
            </a:r>
          </a:p>
          <a:p>
            <a:endParaRPr lang="hr-HR" dirty="0"/>
          </a:p>
          <a:p>
            <a:r>
              <a:rPr lang="hr-HR" dirty="0"/>
              <a:t>Mathf.IsPowerOfTwo(8) je istina jer</a:t>
            </a:r>
            <a:r>
              <a:rPr lang="en-GB" dirty="0"/>
              <a:t> 2</a:t>
            </a:r>
            <a:r>
              <a:rPr lang="hr-HR" dirty="0"/>
              <a:t>^3 nam daje 8 i on se nalazi u toj listi odgovora.</a:t>
            </a:r>
          </a:p>
          <a:p>
            <a:r>
              <a:rPr lang="hr-HR" dirty="0"/>
              <a:t>Mathf.IsPowerOfTwo(30) jer 2 koliko god puta da se množi sam sa sobom ne može ispast 30.</a:t>
            </a:r>
          </a:p>
        </p:txBody>
      </p:sp>
    </p:spTree>
    <p:extLst>
      <p:ext uri="{BB962C8B-B14F-4D97-AF65-F5344CB8AC3E}">
        <p14:creationId xmlns:p14="http://schemas.microsoft.com/office/powerpoint/2010/main" val="3902512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FFF Forward" panose="00000400000000000000" pitchFamily="2" charset="0"/>
              </a:rPr>
              <a:t>Lerp</a:t>
            </a:r>
            <a:endParaRPr lang="en-US" dirty="0">
              <a:solidFill>
                <a:srgbClr val="00B050"/>
              </a:solidFill>
              <a:latin typeface="Felix Titling" panose="04060505060202020A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Lerp funkcija linearno interpolira između dvije točke</a:t>
            </a:r>
          </a:p>
          <a:p>
            <a:pPr lvl="1"/>
            <a:r>
              <a:rPr lang="hr-HR" sz="1600" dirty="0"/>
              <a:t>Oblik: </a:t>
            </a:r>
            <a:r>
              <a:rPr lang="en-US" sz="1600" dirty="0"/>
              <a:t>Mathf.Lerp(</a:t>
            </a:r>
            <a:r>
              <a:rPr lang="hr-HR" sz="1600" dirty="0"/>
              <a:t>početak</a:t>
            </a:r>
            <a:r>
              <a:rPr lang="en-US" sz="1600" dirty="0"/>
              <a:t>,</a:t>
            </a:r>
            <a:r>
              <a:rPr lang="hr-HR" sz="1600" dirty="0"/>
              <a:t> kraj</a:t>
            </a:r>
            <a:r>
              <a:rPr lang="en-US" sz="1600" dirty="0"/>
              <a:t>, </a:t>
            </a:r>
            <a:r>
              <a:rPr lang="hr-HR" sz="1600" dirty="0"/>
              <a:t>između</a:t>
            </a:r>
            <a:r>
              <a:rPr lang="en-US" sz="1600" dirty="0"/>
              <a:t>);</a:t>
            </a:r>
            <a:r>
              <a:rPr lang="hr-HR" sz="1600" dirty="0"/>
              <a:t> </a:t>
            </a:r>
          </a:p>
          <a:p>
            <a:pPr marL="36576" indent="0">
              <a:buNone/>
            </a:pPr>
            <a:endParaRPr lang="hr-HR" sz="2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F9B7A-F611-4B9E-8A8A-20FAB495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169853"/>
            <a:ext cx="5562600" cy="2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8BB2-66C9-4682-86C2-730F7993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7E1E5-1137-4003-AB65-E9F81A061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/>
              <a:t>LerpAngle radi istu stvar osiguravajući točno omatanje po 360 stupnjeva</a:t>
            </a:r>
          </a:p>
          <a:p>
            <a:pPr lvl="1"/>
            <a:r>
              <a:rPr lang="hr-HR" sz="1600" dirty="0"/>
              <a:t>Oblik: </a:t>
            </a:r>
            <a:r>
              <a:rPr lang="en-US" sz="1600" dirty="0"/>
              <a:t>Mathf.LerpAngle(</a:t>
            </a:r>
            <a:r>
              <a:rPr lang="hr-HR" sz="1600" dirty="0"/>
              <a:t>početak</a:t>
            </a:r>
            <a:r>
              <a:rPr lang="en-US" sz="1600" dirty="0"/>
              <a:t>,</a:t>
            </a:r>
            <a:r>
              <a:rPr lang="hr-HR" sz="1600" dirty="0"/>
              <a:t> kraj</a:t>
            </a:r>
            <a:r>
              <a:rPr lang="en-US" sz="1600" dirty="0"/>
              <a:t>, </a:t>
            </a:r>
            <a:r>
              <a:rPr lang="hr-HR" sz="1600" dirty="0"/>
              <a:t>između</a:t>
            </a:r>
            <a:r>
              <a:rPr lang="en-US" sz="1600" dirty="0"/>
              <a:t>);</a:t>
            </a:r>
            <a:r>
              <a:rPr lang="hr-HR" sz="1600" dirty="0"/>
              <a:t> (a i b predstavljaju stupnjeve)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1D269-0D2A-4242-8840-10BFC4A5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8" y="2971800"/>
            <a:ext cx="6653212" cy="35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3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93E3-B3CC-4471-8960-86216F4D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155A3-CF44-4758-A59B-3D5A13AFE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499368"/>
            <a:ext cx="7765322" cy="4058751"/>
          </a:xfrm>
        </p:spPr>
        <p:txBody>
          <a:bodyPr/>
          <a:lstStyle/>
          <a:p>
            <a:r>
              <a:rPr lang="hr-HR" sz="2400" dirty="0"/>
              <a:t>LerpUnclamped radi što i Lerp</a:t>
            </a:r>
          </a:p>
          <a:p>
            <a:pPr lvl="1"/>
            <a:r>
              <a:rPr lang="hr-HR" sz="1600" dirty="0"/>
              <a:t>Oblik: Mathf.LerpUnclamped(početak, kraj, izmeđuOrNot); </a:t>
            </a:r>
          </a:p>
          <a:p>
            <a:pPr marL="36576" indent="0">
              <a:buNone/>
            </a:pPr>
            <a:r>
              <a:rPr lang="hr-HR" sz="2400" dirty="0"/>
              <a:t>ali t nema limit na sebi, za razliku od Lerpa ili LerpAnglea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FAE8F-7683-401E-AE70-9BEF7901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4" y="3226816"/>
            <a:ext cx="6348412" cy="33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2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FFF Forward" panose="00000400000000000000" pitchFamily="2" charset="0"/>
              </a:rPr>
              <a:t>MoveTowards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MoveTowards funkcija pomiče trenutačnu vrijednost prema ciljanoj vrijednosti, radi isto što i Lerp</a:t>
            </a:r>
          </a:p>
          <a:p>
            <a:pPr lvl="1"/>
            <a:r>
              <a:rPr lang="hr-HR" sz="1600" dirty="0"/>
              <a:t>Oblik: Mathf.</a:t>
            </a:r>
            <a:r>
              <a:rPr lang="en-US" sz="1600" dirty="0"/>
              <a:t>MoveTowards(</a:t>
            </a:r>
            <a:r>
              <a:rPr lang="hr-HR" sz="1600" dirty="0"/>
              <a:t>početak</a:t>
            </a:r>
            <a:r>
              <a:rPr lang="en-US" sz="1600" dirty="0"/>
              <a:t>, </a:t>
            </a:r>
            <a:r>
              <a:rPr lang="hr-HR" sz="1600" dirty="0"/>
              <a:t>cilj</a:t>
            </a:r>
            <a:r>
              <a:rPr lang="en-US" sz="1600" dirty="0"/>
              <a:t>, </a:t>
            </a:r>
            <a:r>
              <a:rPr lang="hr-HR" sz="1600" dirty="0"/>
              <a:t>brzinaKretanja</a:t>
            </a:r>
            <a:r>
              <a:rPr lang="en-US" sz="1600" dirty="0"/>
              <a:t>);</a:t>
            </a:r>
            <a:endParaRPr lang="hr-HR" sz="1600" dirty="0"/>
          </a:p>
          <a:p>
            <a:pPr marL="36576" indent="0">
              <a:buNone/>
            </a:pPr>
            <a:r>
              <a:rPr lang="hr-HR" sz="2400" dirty="0"/>
              <a:t>ali ograničava brzinu na vrijednost brzinaKretanja</a:t>
            </a:r>
          </a:p>
          <a:p>
            <a:pPr lvl="1"/>
            <a:endParaRPr lang="en-US" sz="1600" dirty="0"/>
          </a:p>
          <a:p>
            <a:pPr marL="36576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8B81-59DD-43E1-8BB9-F7A5DDBA0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79605"/>
            <a:ext cx="5738812" cy="30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D762-D00F-47B8-A41D-F33EEB96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82C7-678A-405C-9A72-A09F21554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/>
              <a:t>MoveTowardsAngle radi istu stvar osiguravajući točno omatanje po 360 stupnjeva</a:t>
            </a:r>
          </a:p>
          <a:p>
            <a:pPr lvl="1"/>
            <a:r>
              <a:rPr lang="hr-HR" sz="1600" dirty="0"/>
              <a:t>Oblik: Mathf.</a:t>
            </a:r>
            <a:r>
              <a:rPr lang="en-US" sz="1600" dirty="0"/>
              <a:t>MoveTowards</a:t>
            </a:r>
            <a:r>
              <a:rPr lang="hr-HR" sz="1600" dirty="0"/>
              <a:t>Angle</a:t>
            </a:r>
            <a:r>
              <a:rPr lang="en-US" sz="1600" dirty="0"/>
              <a:t>(</a:t>
            </a:r>
            <a:r>
              <a:rPr lang="hr-HR" sz="1600" dirty="0"/>
              <a:t>početnaRot</a:t>
            </a:r>
            <a:r>
              <a:rPr lang="en-US" sz="1600" dirty="0"/>
              <a:t>, </a:t>
            </a:r>
            <a:r>
              <a:rPr lang="hr-HR" sz="1600" dirty="0"/>
              <a:t>krajnjaRot</a:t>
            </a:r>
            <a:r>
              <a:rPr lang="en-US" sz="1600" dirty="0"/>
              <a:t>, </a:t>
            </a:r>
            <a:r>
              <a:rPr lang="hr-HR" sz="1600" dirty="0"/>
              <a:t>brzinaRot</a:t>
            </a:r>
            <a:r>
              <a:rPr lang="en-US" sz="1600" dirty="0"/>
              <a:t>);</a:t>
            </a:r>
            <a:endParaRPr lang="hr-HR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BA665-BB67-44E4-9062-9539C752C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94" y="2864218"/>
            <a:ext cx="7034212" cy="37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FFF Forward" panose="00000400000000000000" pitchFamily="2" charset="0"/>
              </a:rPr>
              <a:t>PerlinNoise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/>
              <a:t>PerlinNoise stvara istoimeni 2D perlin noise</a:t>
            </a:r>
          </a:p>
          <a:p>
            <a:pPr lvl="1"/>
            <a:r>
              <a:rPr lang="hr-HR" sz="1600" dirty="0"/>
              <a:t>Oblik: Mathf.PerlinNoise(xKoordinata, yKoordinata);</a:t>
            </a:r>
          </a:p>
          <a:p>
            <a:pPr marL="36576" indent="0">
              <a:buNone/>
            </a:pPr>
            <a:endParaRPr lang="en-US" dirty="0"/>
          </a:p>
        </p:txBody>
      </p:sp>
      <p:pic>
        <p:nvPicPr>
          <p:cNvPr id="1026" name="Picture 2" descr="E:\Memes\220px-White-noise-mv255-240x1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2793651" cy="20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emes\Three-different-types-of-distortion-applied-to-a-Perlin-noise-field-top-left.pp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24119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8412" y="3188308"/>
            <a:ext cx="2920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/>
              <a:t>White noise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28956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Perlin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8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D0F1-696D-497E-9F78-693889B8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What is MathF?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8283-CB47-4F55-AB8D-715453E5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Kolekcija matematičkih funkcija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U njih su uključene trigonometrijske, logaritamske i ostale funckije koje su potrebne u igrama i razvoju aplikacija.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168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2A96-4A02-45E4-BBB6-0C2B0BA0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21025-D669-47A7-87D5-B31E846E6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4857"/>
            <a:ext cx="7467600" cy="3948285"/>
          </a:xfrm>
        </p:spPr>
      </p:pic>
    </p:spTree>
    <p:extLst>
      <p:ext uri="{BB962C8B-B14F-4D97-AF65-F5344CB8AC3E}">
        <p14:creationId xmlns:p14="http://schemas.microsoft.com/office/powerpoint/2010/main" val="3934042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FFF Forward" panose="00000400000000000000" pitchFamily="2" charset="0"/>
              </a:rPr>
              <a:t>PingPong i rRepeat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PingPong funkcija vraća vrijednost koja je inkrement inkrement ili dekrement između nule i neke vrijednosti</a:t>
            </a:r>
          </a:p>
          <a:p>
            <a:pPr lvl="1"/>
            <a:r>
              <a:rPr lang="hr-HR" sz="1600" dirty="0"/>
              <a:t>Oblik: Mathf.PingPong(povećavajućaV, granica );</a:t>
            </a:r>
          </a:p>
          <a:p>
            <a:endParaRPr lang="hr-HR" sz="1600" dirty="0"/>
          </a:p>
          <a:p>
            <a:pPr marL="36576" indent="0">
              <a:buNone/>
            </a:pPr>
            <a:endParaRPr lang="hr-H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4CC34-130C-4EDE-B0F5-AC2C84C9E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60272"/>
            <a:ext cx="6096000" cy="32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64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B560-4857-411F-A9D0-798C73C1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C8A73-244C-4282-9B8F-AF997B46F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/>
              <a:t>Repeat funkcija ponavlja određenu vrijednost tako da nikad nije veća od krajnje vrijednosti ni manja od nule</a:t>
            </a:r>
          </a:p>
          <a:p>
            <a:pPr lvl="1"/>
            <a:r>
              <a:rPr lang="hr-HR" sz="1600" dirty="0"/>
              <a:t>Oblik: Mathf.Repeat(povećavajućaV, krajnjaV);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23566-B7CA-4481-A8AF-4B39BCD0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3183014"/>
            <a:ext cx="6488906" cy="34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45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FFF Forward" panose="00000400000000000000" pitchFamily="2" charset="0"/>
              </a:rPr>
              <a:t>Smooth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hr-HR" sz="2400" dirty="0"/>
              <a:t>SmoothDamp funkcija postepeno mijenja vrijednost prema cilju tokom vremena</a:t>
            </a:r>
          </a:p>
          <a:p>
            <a:pPr lvl="1"/>
            <a:r>
              <a:rPr lang="hr-HR" sz="1600" dirty="0"/>
              <a:t>Oblik: Mathf.SmoothDamp</a:t>
            </a:r>
            <a:r>
              <a:rPr lang="en-US" sz="1600" dirty="0"/>
              <a:t>(</a:t>
            </a:r>
            <a:r>
              <a:rPr lang="hr-HR" sz="1600" dirty="0"/>
              <a:t>početnaPos</a:t>
            </a:r>
            <a:r>
              <a:rPr lang="en-US" sz="1600" dirty="0"/>
              <a:t>, </a:t>
            </a:r>
            <a:r>
              <a:rPr lang="hr-HR" sz="1600" dirty="0"/>
              <a:t>ciljnaPos</a:t>
            </a:r>
            <a:r>
              <a:rPr lang="en-US" sz="1600" dirty="0"/>
              <a:t>, </a:t>
            </a:r>
            <a:r>
              <a:rPr lang="hr-HR" sz="1600" dirty="0"/>
              <a:t>brzina, nekiETA); </a:t>
            </a:r>
          </a:p>
          <a:p>
            <a:pPr lvl="1"/>
            <a:r>
              <a:rPr lang="hr-HR" sz="1600" dirty="0"/>
              <a:t>+( maxBrzina, deltaTime) </a:t>
            </a:r>
            <a:r>
              <a:rPr lang="en-US" sz="1600" dirty="0"/>
              <a:t>;</a:t>
            </a:r>
            <a:endParaRPr lang="hr-HR" sz="1600" dirty="0"/>
          </a:p>
          <a:p>
            <a:endParaRPr lang="hr-HR" sz="1600" dirty="0"/>
          </a:p>
          <a:p>
            <a:pPr lvl="1"/>
            <a:endParaRPr lang="hr-HR" sz="1600" dirty="0"/>
          </a:p>
          <a:p>
            <a:pPr lvl="1"/>
            <a:endParaRPr lang="hr-HR" sz="1600" dirty="0"/>
          </a:p>
          <a:p>
            <a:endParaRPr lang="hr-HR" sz="1600" dirty="0"/>
          </a:p>
          <a:p>
            <a:pPr lvl="1"/>
            <a:endParaRPr lang="hr-HR" sz="1600" dirty="0"/>
          </a:p>
          <a:p>
            <a:pPr lvl="1"/>
            <a:endParaRPr lang="hr-HR" sz="1600" dirty="0"/>
          </a:p>
          <a:p>
            <a:pPr lvl="1"/>
            <a:endParaRPr lang="hr-HR" sz="1600" dirty="0"/>
          </a:p>
          <a:p>
            <a:pPr marL="448056" lvl="1" indent="0">
              <a:buNone/>
            </a:pPr>
            <a:endParaRPr lang="hr-H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8CD19-CD96-4DE8-AFD9-5962881A9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00400"/>
            <a:ext cx="6143625" cy="32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1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A5F2-72B8-4B09-925C-B1ECAD7A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73480-321E-4411-AA6F-1145CF9C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/>
              <a:t>SmoothDampAngle funkcija radi isto, ali s kutevima</a:t>
            </a:r>
          </a:p>
          <a:p>
            <a:pPr lvl="1"/>
            <a:r>
              <a:rPr lang="hr-HR" sz="1600" dirty="0"/>
              <a:t>Oblik: Mathf.SmoothDampAngles</a:t>
            </a:r>
            <a:r>
              <a:rPr lang="en-US" sz="1600" dirty="0"/>
              <a:t>(</a:t>
            </a:r>
            <a:r>
              <a:rPr lang="hr-HR" sz="1600" dirty="0"/>
              <a:t>početnaRot</a:t>
            </a:r>
            <a:r>
              <a:rPr lang="en-US" sz="1600" dirty="0"/>
              <a:t>, </a:t>
            </a:r>
            <a:r>
              <a:rPr lang="hr-HR" sz="1600" dirty="0"/>
              <a:t>ciljnaRot</a:t>
            </a:r>
            <a:r>
              <a:rPr lang="en-US" sz="1600" dirty="0"/>
              <a:t>, </a:t>
            </a:r>
            <a:r>
              <a:rPr lang="hr-HR" sz="1600" dirty="0"/>
              <a:t>brzina, nekiETA);</a:t>
            </a:r>
          </a:p>
          <a:p>
            <a:pPr lvl="1"/>
            <a:r>
              <a:rPr lang="hr-HR" sz="1600" dirty="0"/>
              <a:t>+( maxBrzina, deltaTime)</a:t>
            </a:r>
            <a:r>
              <a:rPr lang="en-US" sz="1600" dirty="0"/>
              <a:t>;</a:t>
            </a:r>
            <a:endParaRPr lang="hr-HR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83E8B-E464-497E-9DE4-4F5ECC97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58350"/>
            <a:ext cx="6288770" cy="33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1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90CB-C917-471A-AD70-CD6DBB6F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44375-F603-4FAF-9C03-5C4148C12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/>
              <a:t>SmoothStep funkcija interpolira između min i max sa smoothanjem kretnje na početku i kraju</a:t>
            </a:r>
          </a:p>
          <a:p>
            <a:pPr lvl="1"/>
            <a:r>
              <a:rPr lang="hr-HR" sz="1600" dirty="0"/>
              <a:t>Oblik: </a:t>
            </a:r>
            <a:r>
              <a:rPr lang="en-US" sz="1600" dirty="0"/>
              <a:t>(</a:t>
            </a:r>
            <a:r>
              <a:rPr lang="hr-HR" sz="1600" dirty="0"/>
              <a:t>Mathf.SmoothStep</a:t>
            </a:r>
            <a:r>
              <a:rPr lang="en-US" sz="1600" dirty="0"/>
              <a:t>(</a:t>
            </a:r>
            <a:r>
              <a:rPr lang="hr-HR" sz="1600" dirty="0"/>
              <a:t>početak</a:t>
            </a:r>
            <a:r>
              <a:rPr lang="en-US" sz="1600" dirty="0"/>
              <a:t>, </a:t>
            </a:r>
            <a:r>
              <a:rPr lang="hr-HR" sz="1600" dirty="0"/>
              <a:t>kraj</a:t>
            </a:r>
            <a:r>
              <a:rPr lang="en-US" sz="1600" dirty="0"/>
              <a:t>, </a:t>
            </a:r>
            <a:r>
              <a:rPr lang="hr-HR" sz="1600" dirty="0"/>
              <a:t>trajanje</a:t>
            </a:r>
            <a:r>
              <a:rPr lang="en-US" sz="1600" dirty="0"/>
              <a:t>)</a:t>
            </a:r>
            <a:r>
              <a:rPr lang="hr-HR" sz="1600" dirty="0"/>
              <a:t>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9873A-24B5-4096-91AB-F4AF7161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01" y="2922536"/>
            <a:ext cx="6881812" cy="36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18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DC54-A51F-41CC-907F-539BDDB4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910C-9208-46B5-96FD-F454F63E7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Acos  - Returns the arc-cosine of f - the angle in radians whose cosine is f.</a:t>
            </a:r>
          </a:p>
          <a:p>
            <a:r>
              <a:rPr lang="en-US" dirty="0"/>
              <a:t>Asin  - Returns the arc-sine of f - the angle in radians whose sine is f.</a:t>
            </a:r>
          </a:p>
          <a:p>
            <a:r>
              <a:rPr lang="en-US" dirty="0"/>
              <a:t>Atan	Returns the arc-tangent of f - the angle in radians whose tangent is f.</a:t>
            </a:r>
          </a:p>
          <a:p>
            <a:r>
              <a:rPr lang="en-US" dirty="0"/>
              <a:t>Atan2 - Returns the angle in radians whose Tan is y/x.</a:t>
            </a:r>
          </a:p>
          <a:p>
            <a:r>
              <a:rPr lang="en-US" dirty="0"/>
              <a:t>CeilToInt - Returns the smallest integer greater to or equal to f.</a:t>
            </a:r>
          </a:p>
          <a:p>
            <a:r>
              <a:rPr lang="en-US" dirty="0"/>
              <a:t>FloorToInt - Returns the largest integer smaller to or equal to f.</a:t>
            </a:r>
          </a:p>
        </p:txBody>
      </p:sp>
    </p:spTree>
    <p:extLst>
      <p:ext uri="{BB962C8B-B14F-4D97-AF65-F5344CB8AC3E}">
        <p14:creationId xmlns:p14="http://schemas.microsoft.com/office/powerpoint/2010/main" val="364651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9410-F818-478F-9FCB-995AD042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186BE-52A0-43ED-A828-962D7E752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InverseLerp-  Calculates the linear parameter t that produces the interpolant value within the range [a, b].</a:t>
            </a:r>
          </a:p>
          <a:p>
            <a:r>
              <a:rPr lang="en-US" dirty="0"/>
              <a:t>Log - Returns the logarithm of a specified number in a specified base.</a:t>
            </a:r>
          </a:p>
          <a:p>
            <a:r>
              <a:rPr lang="en-US" dirty="0"/>
              <a:t>Log10 - Returns the base 10 logarithm of a specified number.</a:t>
            </a:r>
          </a:p>
          <a:p>
            <a:r>
              <a:rPr lang="en-US" dirty="0"/>
              <a:t>Max - Returns largest of two or more values.</a:t>
            </a:r>
          </a:p>
          <a:p>
            <a:r>
              <a:rPr lang="en-US" dirty="0"/>
              <a:t>Min - Returns the smallest of two or more values.</a:t>
            </a:r>
          </a:p>
          <a:p>
            <a:r>
              <a:rPr lang="en-US" dirty="0"/>
              <a:t>NextPowerOfTwo - Returns the next power of two that is equal to, or greater than, the argument.</a:t>
            </a:r>
          </a:p>
          <a:p>
            <a:r>
              <a:rPr lang="en-US" dirty="0"/>
              <a:t>Round - Returns f rounded to the nearest integer.</a:t>
            </a:r>
          </a:p>
          <a:p>
            <a:r>
              <a:rPr lang="en-US" dirty="0"/>
              <a:t>RoundToInt - Returns f rounded to the nearest integer.</a:t>
            </a:r>
          </a:p>
          <a:p>
            <a:r>
              <a:rPr lang="en-US" dirty="0"/>
              <a:t>Sin - Returns the sine of angle f.</a:t>
            </a:r>
          </a:p>
          <a:p>
            <a:r>
              <a:rPr lang="en-US" dirty="0"/>
              <a:t>Sign - Returns the sign of f.</a:t>
            </a:r>
          </a:p>
          <a:p>
            <a:r>
              <a:rPr lang="en-US" dirty="0"/>
              <a:t>Sqrt - Returns square root of f.</a:t>
            </a:r>
          </a:p>
          <a:p>
            <a:r>
              <a:rPr lang="en-US" dirty="0"/>
              <a:t>Tan - Returns the tangent of angle f in radians.</a:t>
            </a:r>
          </a:p>
        </p:txBody>
      </p:sp>
    </p:spTree>
    <p:extLst>
      <p:ext uri="{BB962C8B-B14F-4D97-AF65-F5344CB8AC3E}">
        <p14:creationId xmlns:p14="http://schemas.microsoft.com/office/powerpoint/2010/main" val="1429037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F4CB-A9C1-4A67-9EDA-ECF419B1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Izvori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7931C-5E2A-411D-AD08-31671434C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https://docs.unity3d.com/ScriptReference/Mathf.html</a:t>
            </a:r>
          </a:p>
          <a:p>
            <a:r>
              <a:rPr lang="en-US" dirty="0"/>
              <a:t>https://docs.unity3d.com/Manual/class-Mathf.html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8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A44A-67E2-4C53-8BE8-CDF1A416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Static properties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3185-6424-482B-BA30-0146DBF6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Mathf.Deg2Rad – pretvara stupnjeve u radijane</a:t>
            </a:r>
            <a:br>
              <a:rPr lang="hr-HR" dirty="0"/>
            </a:br>
            <a:r>
              <a:rPr lang="hr-HR" dirty="0"/>
              <a:t>			            – koristi matematičku formulu (PI *2) /360</a:t>
            </a:r>
          </a:p>
          <a:p>
            <a:r>
              <a:rPr lang="hr-HR" dirty="0"/>
              <a:t>Mathf.Rad2Deg – Pomoću ove funkcije pretvaramo Radijane u stupnjeve</a:t>
            </a:r>
          </a:p>
          <a:p>
            <a:pPr marL="36900" indent="0">
              <a:buNone/>
            </a:pPr>
            <a:r>
              <a:rPr lang="hr-HR" dirty="0"/>
              <a:t>		                   – koristi formulu 360/(PI *2)	</a:t>
            </a:r>
          </a:p>
          <a:p>
            <a:r>
              <a:rPr lang="hr-HR" dirty="0"/>
              <a:t>Mathf.Epsilon – najmanja float vrijednost a da to nije 0</a:t>
            </a:r>
          </a:p>
          <a:p>
            <a:r>
              <a:rPr lang="hr-HR" dirty="0"/>
              <a:t>Mathf.Infinity – predstavlja pozitivnu beskonaćnost </a:t>
            </a:r>
          </a:p>
          <a:p>
            <a:r>
              <a:rPr lang="hr-HR" dirty="0"/>
              <a:t>Mathf.NegativeInfinity – predstavlja negativnu beskonaćnost</a:t>
            </a:r>
          </a:p>
          <a:p>
            <a:r>
              <a:rPr lang="hr-HR" dirty="0"/>
              <a:t>Mathf.PI – Dostupan je kao konstanta od kojih je približno toćno 7 decimala   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1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0D94-6E6D-4B20-B27D-FD6762D5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Math.Abs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95122-EEEE-41E1-97A6-7FC0A36D3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Ova funkcija nam vraća apsolutnu vrijednost nekog broja.</a:t>
            </a:r>
          </a:p>
          <a:p>
            <a:r>
              <a:rPr lang="hr-HR" dirty="0"/>
              <a:t>Mathf.Abs(-5);</a:t>
            </a:r>
          </a:p>
          <a:p>
            <a:r>
              <a:rPr lang="hr-HR" dirty="0"/>
              <a:t>Rezultat je 5.</a:t>
            </a:r>
          </a:p>
          <a:p>
            <a:r>
              <a:rPr lang="hr-HR" dirty="0"/>
              <a:t>U matematici apsolutnu vrijednost zapisujem kao |5|.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519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DF5F-237C-4D5F-A2AA-47DC48D3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Approximately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64BE-C482-4CA9-B562-88A01731B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Uspoređuje dvije float vrijednosti i vraća istinito ako su vrijednosti slićne jedna drugoj.</a:t>
            </a:r>
          </a:p>
          <a:p>
            <a:r>
              <a:rPr lang="hr-HR" dirty="0"/>
              <a:t>Vraća true samo ako su vrijednosti razlićite u rasponu od </a:t>
            </a:r>
            <a:r>
              <a:rPr lang="en-GB" dirty="0"/>
              <a:t>“Epsilon” vr</a:t>
            </a:r>
            <a:r>
              <a:rPr lang="hr-HR" dirty="0"/>
              <a:t>i</a:t>
            </a:r>
            <a:r>
              <a:rPr lang="en-GB" dirty="0"/>
              <a:t>jednosti</a:t>
            </a:r>
            <a:r>
              <a:rPr lang="hr-HR" dirty="0"/>
              <a:t> i ne više</a:t>
            </a:r>
            <a:r>
              <a:rPr lang="en-GB" dirty="0"/>
              <a:t>.</a:t>
            </a:r>
          </a:p>
          <a:p>
            <a:pPr marL="36900" indent="0"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A5756-3A8C-40DB-8605-137495B5F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8" y="3255286"/>
            <a:ext cx="883555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1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3650-810D-4965-98FC-9BD5E580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Ceil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819A-19FD-48E3-B5F9-D4C858AF5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Funkcija koja nam zaokružuje broj na slijedeći najveći integer</a:t>
            </a:r>
          </a:p>
          <a:p>
            <a:r>
              <a:rPr lang="hr-HR" dirty="0"/>
              <a:t>Mathf.Ceil(10.0f), rezultat je 10</a:t>
            </a:r>
          </a:p>
          <a:p>
            <a:r>
              <a:rPr lang="hr-HR" dirty="0"/>
              <a:t>Mathf.Ceil(10.2f), rezultat je 11</a:t>
            </a:r>
          </a:p>
          <a:p>
            <a:r>
              <a:rPr lang="hr-HR" dirty="0"/>
              <a:t>Mathf.Ceil(-10.2f),rezultat je -10</a:t>
            </a:r>
          </a:p>
          <a:p>
            <a:r>
              <a:rPr lang="hr-HR" dirty="0"/>
              <a:t>Mathf.Ceil(-10.7f),rezultat je -10</a:t>
            </a:r>
          </a:p>
        </p:txBody>
      </p:sp>
    </p:spTree>
    <p:extLst>
      <p:ext uri="{BB962C8B-B14F-4D97-AF65-F5344CB8AC3E}">
        <p14:creationId xmlns:p14="http://schemas.microsoft.com/office/powerpoint/2010/main" val="1900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24AD-02B6-40A6-B2B7-351CF05F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Floor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53D5-52B6-4C01-A473-DF9F90E3C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Funkcija koja zaokružuje broj na manji integer</a:t>
            </a:r>
          </a:p>
          <a:p>
            <a:r>
              <a:rPr lang="hr-HR" dirty="0"/>
              <a:t>Mathf.Floor(10.0f), Ispis je 10.</a:t>
            </a:r>
          </a:p>
          <a:p>
            <a:r>
              <a:rPr lang="hr-HR" dirty="0"/>
              <a:t>Mathf.Floor(10.9f), Ispis je 10.</a:t>
            </a:r>
          </a:p>
          <a:p>
            <a:r>
              <a:rPr lang="hr-HR" dirty="0"/>
              <a:t>Mathf.Floor(-10.5), Ispis je -11.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17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45A9-CE0B-4097-A999-4A6C96CB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Clamp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97426-E54A-4CE9-BACD-F7517BD7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6" y="1580050"/>
            <a:ext cx="3507567" cy="5277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F5F19-CC26-44AC-9ACC-897190824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54" y="1580050"/>
            <a:ext cx="5628446" cy="52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323A-A693-4DB3-AC32-2BB6090B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B050"/>
                </a:solidFill>
                <a:latin typeface="FFF Forward" panose="00000400000000000000" pitchFamily="2" charset="0"/>
              </a:rPr>
              <a:t>ClosestPowerofTwo</a:t>
            </a:r>
            <a:endParaRPr lang="en-GB" dirty="0">
              <a:solidFill>
                <a:srgbClr val="00B050"/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0287-8CDF-4080-85A0-4B0CDE2E4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Vraća nam najbližu eksponencijalnu vrijednost broja 2 broju kojeg unesemo</a:t>
            </a:r>
          </a:p>
          <a:p>
            <a:r>
              <a:rPr lang="hr-HR" dirty="0"/>
              <a:t>ClosestPowerOfTwo(7) = 8</a:t>
            </a:r>
          </a:p>
          <a:p>
            <a:r>
              <a:rPr lang="hr-HR" dirty="0"/>
              <a:t>ClosestPowerOfTwo(14) = 16</a:t>
            </a:r>
          </a:p>
          <a:p>
            <a:r>
              <a:rPr lang="hr-HR" dirty="0"/>
              <a:t>ClosestPowerOfTwo(25)=32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520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646</TotalTime>
  <Words>971</Words>
  <Application>Microsoft Office PowerPoint</Application>
  <PresentationFormat>On-screen Show (4:3)</PresentationFormat>
  <Paragraphs>108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Calisto MT</vt:lpstr>
      <vt:lpstr>Felix Titling</vt:lpstr>
      <vt:lpstr>FFF Forward</vt:lpstr>
      <vt:lpstr>Wingdings 2</vt:lpstr>
      <vt:lpstr>Slate</vt:lpstr>
      <vt:lpstr>MathF</vt:lpstr>
      <vt:lpstr>What is MathF?</vt:lpstr>
      <vt:lpstr>Static properties</vt:lpstr>
      <vt:lpstr>Math.Abs</vt:lpstr>
      <vt:lpstr>Approximately</vt:lpstr>
      <vt:lpstr>Ceil</vt:lpstr>
      <vt:lpstr>Floor</vt:lpstr>
      <vt:lpstr>Clamp</vt:lpstr>
      <vt:lpstr>ClosestPowerofTwo</vt:lpstr>
      <vt:lpstr>Cos &amp; Sin</vt:lpstr>
      <vt:lpstr>DeltaAngle</vt:lpstr>
      <vt:lpstr>Mathf.Exp</vt:lpstr>
      <vt:lpstr>IsPowerOfTwo</vt:lpstr>
      <vt:lpstr>Lerp</vt:lpstr>
      <vt:lpstr>PowerPoint Presentation</vt:lpstr>
      <vt:lpstr>PowerPoint Presentation</vt:lpstr>
      <vt:lpstr>MoveTowards</vt:lpstr>
      <vt:lpstr>PowerPoint Presentation</vt:lpstr>
      <vt:lpstr>PerlinNoise</vt:lpstr>
      <vt:lpstr>PowerPoint Presentation</vt:lpstr>
      <vt:lpstr>PingPong i rRepeat</vt:lpstr>
      <vt:lpstr>PowerPoint Presentation</vt:lpstr>
      <vt:lpstr>Smooth</vt:lpstr>
      <vt:lpstr>PowerPoint Presentation</vt:lpstr>
      <vt:lpstr>PowerPoint Presentation</vt:lpstr>
      <vt:lpstr>PowerPoint Presentation</vt:lpstr>
      <vt:lpstr>PowerPoint Presentation</vt:lpstr>
      <vt:lpstr>Izvori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MathF</dc:title>
  <dc:creator>dmnkpv7@gmail.com</dc:creator>
  <cp:lastModifiedBy>Vjekoslav Špoljarić</cp:lastModifiedBy>
  <cp:revision>21</cp:revision>
  <dcterms:created xsi:type="dcterms:W3CDTF">2021-10-18T18:11:58Z</dcterms:created>
  <dcterms:modified xsi:type="dcterms:W3CDTF">2021-10-22T09:07:52Z</dcterms:modified>
</cp:coreProperties>
</file>